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1330" r:id="rId2"/>
    <p:sldId id="1271" r:id="rId3"/>
    <p:sldId id="1275" r:id="rId4"/>
    <p:sldId id="1292" r:id="rId5"/>
    <p:sldId id="1293" r:id="rId6"/>
    <p:sldId id="1278" r:id="rId7"/>
    <p:sldId id="1291" r:id="rId8"/>
    <p:sldId id="1283" r:id="rId9"/>
    <p:sldId id="1285" r:id="rId10"/>
    <p:sldId id="1286" r:id="rId11"/>
    <p:sldId id="1289" r:id="rId12"/>
    <p:sldId id="1287" r:id="rId13"/>
    <p:sldId id="1270" r:id="rId14"/>
    <p:sldId id="1267" r:id="rId15"/>
    <p:sldId id="1268" r:id="rId16"/>
    <p:sldId id="1272" r:id="rId17"/>
    <p:sldId id="1295" r:id="rId18"/>
    <p:sldId id="1253" r:id="rId19"/>
    <p:sldId id="1254" r:id="rId20"/>
    <p:sldId id="1297" r:id="rId21"/>
    <p:sldId id="1294" r:id="rId22"/>
    <p:sldId id="1252" r:id="rId23"/>
    <p:sldId id="1298" r:id="rId24"/>
    <p:sldId id="1257" r:id="rId25"/>
    <p:sldId id="1273" r:id="rId26"/>
    <p:sldId id="1255" r:id="rId27"/>
    <p:sldId id="1274" r:id="rId28"/>
    <p:sldId id="1251" r:id="rId29"/>
    <p:sldId id="1175" r:id="rId3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M intro" id="{287D6A1F-6896-444D-A3D3-042849447117}">
          <p14:sldIdLst>
            <p14:sldId id="1330"/>
          </p14:sldIdLst>
        </p14:section>
        <p14:section name="Well interventie" id="{F4BFB22F-4712-4DD0-9E1C-44C83F2D8837}">
          <p14:sldIdLst>
            <p14:sldId id="1271"/>
            <p14:sldId id="1275"/>
            <p14:sldId id="1292"/>
            <p14:sldId id="1293"/>
            <p14:sldId id="1278"/>
            <p14:sldId id="1291"/>
            <p14:sldId id="1283"/>
            <p14:sldId id="1285"/>
            <p14:sldId id="1286"/>
            <p14:sldId id="1289"/>
            <p14:sldId id="1287"/>
          </p14:sldIdLst>
        </p14:section>
        <p14:section name="New developments/Business cases" id="{9ABC09E8-421D-47C3-9DFE-40C09DD29BF5}">
          <p14:sldIdLst>
            <p14:sldId id="1270"/>
            <p14:sldId id="1267"/>
            <p14:sldId id="1268"/>
            <p14:sldId id="1272"/>
            <p14:sldId id="1295"/>
            <p14:sldId id="1253"/>
            <p14:sldId id="1254"/>
            <p14:sldId id="1297"/>
            <p14:sldId id="1294"/>
            <p14:sldId id="1252"/>
            <p14:sldId id="1298"/>
            <p14:sldId id="1257"/>
            <p14:sldId id="1273"/>
            <p14:sldId id="1255"/>
            <p14:sldId id="1274"/>
            <p14:sldId id="1251"/>
          </p14:sldIdLst>
        </p14:section>
        <p14:section name="BM outro" id="{CC1A36E1-2417-4AAF-BD3B-3EDD652116B1}">
          <p14:sldIdLst>
            <p14:sldId id="11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EFEFE"/>
    <a:srgbClr val="F47920"/>
    <a:srgbClr val="044B6B"/>
    <a:srgbClr val="000000"/>
    <a:srgbClr val="8ED8F8"/>
    <a:srgbClr val="5CD2FF"/>
    <a:srgbClr val="BED6E1"/>
    <a:srgbClr val="53C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0" autoAdjust="0"/>
    <p:restoredTop sz="94660"/>
  </p:normalViewPr>
  <p:slideViewPr>
    <p:cSldViewPr snapToGrid="0">
      <p:cViewPr>
        <p:scale>
          <a:sx n="100" d="100"/>
          <a:sy n="100" d="100"/>
        </p:scale>
        <p:origin x="1290" y="7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9E6DE-78EF-4D63-9A5D-F26AA108DF4B}" type="datetimeFigureOut">
              <a:rPr lang="en-NL" smtClean="0"/>
              <a:t>17/04/2020</a:t>
            </a:fld>
            <a:endParaRPr lang="en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20EB-161F-4C70-8104-C0F2428B60B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30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V3790ef7Hw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barge-master.com/t40" TargetMode="Externa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F4625F6-9863-4096-B816-BCBBAEF03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           afbeelding</a:t>
            </a:r>
          </a:p>
          <a:p>
            <a:endParaRPr lang="en-NL" dirty="0"/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78151596-0754-48EC-AA7B-8F97D16F89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8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DE9108-51C0-4FD1-9E1D-DF2A8D9D7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63740FBB-8F84-4EF4-A277-9B0179E12B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369248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0BFB689-0B19-4ACC-AF65-EA3D9735F5E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946A044-B0A7-41B1-848F-68AAC4B6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E140EA50-2130-4156-B765-FB0CF33D1B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1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C32CA0-51D9-4392-A84D-9BA7487CA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D7C3D843-8648-465E-B95C-19126BF018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242756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B6702F4F-2217-4154-B538-692C0E26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99163" y="1377950"/>
            <a:ext cx="5654675" cy="48260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E92EE2E-9F94-40A1-B12F-AFE6AD960E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299611BB-7A79-4399-8D69-003EFE3AAE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05941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3964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BBA18795-C0AF-4369-A780-A1E39AC346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1685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9E1AA9-7563-4281-A522-DA662E0612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7DE592AE-4E66-4A50-9623-72B91C5138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5986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1A133A8-305A-4B7D-A605-619BE26CD8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6C27A7A-E730-4151-94E8-BDDF1B5275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8114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ov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2D91ECFF-5B1D-4885-AD8C-92A5F0E04AE2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movie</a:t>
            </a:r>
            <a:endParaRPr lang="en-NL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3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4B67230-2F8E-4D30-9EA6-645FDE0384E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C3A5384-F806-4DA3-BF51-9F701C3564F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EA57E06-AC3E-4321-A608-C4280A5B758A}"/>
              </a:ext>
            </a:extLst>
          </p:cNvPr>
          <p:cNvGrpSpPr/>
          <p:nvPr userDrawn="1"/>
        </p:nvGrpSpPr>
        <p:grpSpPr>
          <a:xfrm>
            <a:off x="279320" y="5839333"/>
            <a:ext cx="718945" cy="698404"/>
            <a:chOff x="279320" y="5839333"/>
            <a:chExt cx="718945" cy="698404"/>
          </a:xfrm>
        </p:grpSpPr>
        <p:sp>
          <p:nvSpPr>
            <p:cNvPr id="10" name="Oval 6">
              <a:hlinkClick r:id="rId3"/>
              <a:extLst>
                <a:ext uri="{FF2B5EF4-FFF2-40B4-BE49-F238E27FC236}">
                  <a16:creationId xmlns:a16="http://schemas.microsoft.com/office/drawing/2014/main" id="{42977614-2077-444B-B3AA-894BE744CFD3}"/>
                </a:ext>
              </a:extLst>
            </p:cNvPr>
            <p:cNvSpPr/>
            <p:nvPr/>
          </p:nvSpPr>
          <p:spPr>
            <a:xfrm>
              <a:off x="279320" y="5839333"/>
              <a:ext cx="718945" cy="698404"/>
            </a:xfrm>
            <a:prstGeom prst="ellipse">
              <a:avLst/>
            </a:prstGeom>
            <a:solidFill>
              <a:srgbClr val="00B0F0">
                <a:alpha val="50000"/>
              </a:srgb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Isosceles Triangle 9">
              <a:hlinkClick r:id="rId4"/>
              <a:extLst>
                <a:ext uri="{FF2B5EF4-FFF2-40B4-BE49-F238E27FC236}">
                  <a16:creationId xmlns:a16="http://schemas.microsoft.com/office/drawing/2014/main" id="{2DD237C4-7DC5-4F64-A56C-96060E725E1F}"/>
                </a:ext>
              </a:extLst>
            </p:cNvPr>
            <p:cNvSpPr/>
            <p:nvPr/>
          </p:nvSpPr>
          <p:spPr>
            <a:xfrm rot="5400000">
              <a:off x="528599" y="6003662"/>
              <a:ext cx="369743" cy="369743"/>
            </a:xfrm>
            <a:prstGeom prst="triangl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9576EDC-7460-49BD-869B-600E539E84CB}"/>
              </a:ext>
            </a:extLst>
          </p:cNvPr>
          <p:cNvSpPr txBox="1"/>
          <p:nvPr userDrawn="1"/>
        </p:nvSpPr>
        <p:spPr>
          <a:xfrm>
            <a:off x="1177568" y="6003662"/>
            <a:ext cx="240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04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1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9CA41BBD-2691-416C-BB00-BBF7C0A850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119" y="2949327"/>
            <a:ext cx="9573481" cy="2197100"/>
          </a:xfrm>
        </p:spPr>
        <p:txBody>
          <a:bodyPr anchor="b">
            <a:normAutofit/>
          </a:bodyPr>
          <a:lstStyle>
            <a:lvl1pPr marL="0" indent="0">
              <a:buNone/>
              <a:defRPr sz="6000" b="1">
                <a:solidFill>
                  <a:srgbClr val="00B0F0"/>
                </a:solidFill>
              </a:defRPr>
            </a:lvl1pPr>
          </a:lstStyle>
          <a:p>
            <a:pPr lvl="0"/>
            <a:r>
              <a:rPr lang="nl-NL" dirty="0"/>
              <a:t>MAIN TITLE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92F330B-6BA4-409C-9D49-96B25D911E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9119" y="5161860"/>
            <a:ext cx="9572625" cy="92233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B0F0"/>
                </a:solidFill>
              </a:defRPr>
            </a:lvl1pPr>
          </a:lstStyle>
          <a:p>
            <a:pPr lvl="0"/>
            <a:r>
              <a:rPr lang="nl-NL" dirty="0"/>
              <a:t>SUB TEXT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1730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50BD754-17A8-4136-8BAF-8563A713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FC548-CD51-4C05-B873-14D401B37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6411AC-0DEF-49DE-AECB-5781EC51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2E42A-984B-4F58-9670-A87C92D0CE63}" type="datetimeFigureOut">
              <a:rPr lang="en-NL" smtClean="0"/>
              <a:t>17/04/2020</a:t>
            </a:fld>
            <a:endParaRPr lang="en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E6AEC-92FE-4AD8-93AB-AE45148AE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E4ADB-5DF5-4BA7-ADAF-8C7D40A26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7914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3" r:id="rId5"/>
    <p:sldLayoutId id="2147483665" r:id="rId6"/>
    <p:sldLayoutId id="2147483664" r:id="rId7"/>
    <p:sldLayoutId id="214748366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water, buiten, boot, schip&#10;&#10;Automatisch gegenereerde beschrijving">
            <a:extLst>
              <a:ext uri="{FF2B5EF4-FFF2-40B4-BE49-F238E27FC236}">
                <a16:creationId xmlns:a16="http://schemas.microsoft.com/office/drawing/2014/main" id="{F406DFB3-77B0-4846-B2F4-7C0D315A27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Afbeelding 13" descr="Afbeelding met water, buiten, boot, schip&#10;&#10;Automatisch gegenereerde beschrijving">
            <a:extLst>
              <a:ext uri="{FF2B5EF4-FFF2-40B4-BE49-F238E27FC236}">
                <a16:creationId xmlns:a16="http://schemas.microsoft.com/office/drawing/2014/main" id="{2E253E99-76CB-497D-B94F-71FAD26DCF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33E2CA68-68FB-44E7-BB39-2E07CD805C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443" y="3429000"/>
            <a:ext cx="4285507" cy="2929417"/>
          </a:xfrm>
          <a:prstGeom prst="rect">
            <a:avLst/>
          </a:prstGeom>
          <a:effectLst/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38B2504F-3CA4-4821-8C02-83E4E6BD63E8}"/>
              </a:ext>
            </a:extLst>
          </p:cNvPr>
          <p:cNvSpPr/>
          <p:nvPr/>
        </p:nvSpPr>
        <p:spPr>
          <a:xfrm>
            <a:off x="9963835" y="677204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8D3167E-41E5-43DA-976A-18CF4AD1E036}"/>
              </a:ext>
            </a:extLst>
          </p:cNvPr>
          <p:cNvSpPr txBox="1"/>
          <p:nvPr/>
        </p:nvSpPr>
        <p:spPr>
          <a:xfrm>
            <a:off x="9985136" y="1138631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2/2</a:t>
            </a:r>
            <a:endParaRPr lang="nl-NL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4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E1F676C-9E58-4D79-80F7-D9F9129EFA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59BFB43-B1A9-4BC7-8FAD-56C8166EF7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BUSINESS CASE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1818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6D89A597-2653-4ED1-8CD0-1AE4B5D78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4CC3BE-DD1F-4C21-8F67-CDB9C8D7C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B949FC-04E9-4F73-9036-742542E567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CONVENTIONAL METHODS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67351518-4D8F-43C2-9DC9-C1C41ADA00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6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sh24csm.com.au/wp-content/uploads/2015/08/Marine_image1-705x461.jpg">
            <a:extLst>
              <a:ext uri="{FF2B5EF4-FFF2-40B4-BE49-F238E27FC236}">
                <a16:creationId xmlns:a16="http://schemas.microsoft.com/office/drawing/2014/main" id="{C9C6B033-3EFF-4BF5-A651-A0D89F426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16649" y="1865945"/>
            <a:ext cx="2788242" cy="17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i.nl/wp-content/uploads/boorplatform-1024x683.jpg">
            <a:extLst>
              <a:ext uri="{FF2B5EF4-FFF2-40B4-BE49-F238E27FC236}">
                <a16:creationId xmlns:a16="http://schemas.microsoft.com/office/drawing/2014/main" id="{F36B98FF-65B2-4188-97D7-E09548FF7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12292" y="1865946"/>
            <a:ext cx="2788244" cy="17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://www.kepcorp.com/Upload/PressRelease/Pic%201.jpg">
            <a:extLst>
              <a:ext uri="{FF2B5EF4-FFF2-40B4-BE49-F238E27FC236}">
                <a16:creationId xmlns:a16="http://schemas.microsoft.com/office/drawing/2014/main" id="{736B9721-3567-4EE2-99B0-2673F791C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5645" y="1865946"/>
            <a:ext cx="2788242" cy="17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9963B104-353F-41A6-BBFB-B65E2F293EC9}"/>
              </a:ext>
            </a:extLst>
          </p:cNvPr>
          <p:cNvSpPr/>
          <p:nvPr/>
        </p:nvSpPr>
        <p:spPr>
          <a:xfrm>
            <a:off x="1412292" y="3637578"/>
            <a:ext cx="2788242" cy="1752939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3B03166A-E313-42C0-BDF2-1B7F5F586CC7}"/>
              </a:ext>
            </a:extLst>
          </p:cNvPr>
          <p:cNvSpPr/>
          <p:nvPr/>
        </p:nvSpPr>
        <p:spPr>
          <a:xfrm>
            <a:off x="1559059" y="3466101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2FD0A18B-4FF7-43FF-A14E-AC99B1214EC7}"/>
              </a:ext>
            </a:extLst>
          </p:cNvPr>
          <p:cNvSpPr/>
          <p:nvPr/>
        </p:nvSpPr>
        <p:spPr>
          <a:xfrm>
            <a:off x="4605641" y="3637578"/>
            <a:ext cx="2788242" cy="1752939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EB564B28-49A6-43D7-BBDC-E419D8129B0B}"/>
              </a:ext>
            </a:extLst>
          </p:cNvPr>
          <p:cNvSpPr/>
          <p:nvPr/>
        </p:nvSpPr>
        <p:spPr>
          <a:xfrm>
            <a:off x="4752408" y="3466101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B739FF06-83C0-434E-BEA5-0BF6D628FC81}"/>
              </a:ext>
            </a:extLst>
          </p:cNvPr>
          <p:cNvSpPr/>
          <p:nvPr/>
        </p:nvSpPr>
        <p:spPr>
          <a:xfrm>
            <a:off x="7815709" y="3618884"/>
            <a:ext cx="2788242" cy="1771633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E47B6DA0-1AE3-4CDF-B8FA-D967AD01FD5B}"/>
              </a:ext>
            </a:extLst>
          </p:cNvPr>
          <p:cNvSpPr/>
          <p:nvPr/>
        </p:nvSpPr>
        <p:spPr>
          <a:xfrm>
            <a:off x="7962476" y="3447407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D0C850-FD5D-493E-92EC-353029B4C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000657-1CF0-4F9D-BED7-07190F03F7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CONVENTIONAL METHODS</a:t>
            </a:r>
            <a:endParaRPr lang="en-NL" dirty="0"/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C6B6C1B1-E1C7-4DFD-85BA-D97A3B49F8EB}"/>
              </a:ext>
            </a:extLst>
          </p:cNvPr>
          <p:cNvSpPr txBox="1"/>
          <p:nvPr/>
        </p:nvSpPr>
        <p:spPr>
          <a:xfrm>
            <a:off x="1559059" y="3833461"/>
            <a:ext cx="2532882" cy="87068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Jackup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rigs with cantilever rig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>
              <a:defRPr/>
            </a:pPr>
            <a:endParaRPr lang="en-US" sz="1200" kern="0" dirty="0">
              <a:solidFill>
                <a:srgbClr val="051737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0" cap="none" spc="0" normalizeH="0" baseline="0" noProof="0" dirty="0">
              <a:ln>
                <a:noFill/>
              </a:ln>
              <a:solidFill>
                <a:srgbClr val="00ADEF"/>
              </a:solidFill>
              <a:effectLst/>
              <a:uLnTx/>
              <a:uFillTx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AFB7BB1F-D786-493B-84E7-6AEC70665C25}"/>
              </a:ext>
            </a:extLst>
          </p:cNvPr>
          <p:cNvSpPr txBox="1"/>
          <p:nvPr/>
        </p:nvSpPr>
        <p:spPr>
          <a:xfrm>
            <a:off x="4752408" y="3833461"/>
            <a:ext cx="2478972" cy="86753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(semisubmersible) Tender Barges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with offshore crane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51737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These are limited by wave height and cause unsafe working conditions.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48795185-D2A8-4115-8379-531A43428DE6}"/>
              </a:ext>
            </a:extLst>
          </p:cNvPr>
          <p:cNvSpPr txBox="1"/>
          <p:nvPr/>
        </p:nvSpPr>
        <p:spPr>
          <a:xfrm>
            <a:off x="7962476" y="3833461"/>
            <a:ext cx="2658618" cy="87068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Transfer Well Workover equipment onto platform, using platform supply vessel (PSV)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00ADE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Limited by wave height, deck space, accommodation space  and each offshore facility needs its own platform crane.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3806D9C8-0668-4942-8BA5-9507189587B9}"/>
              </a:ext>
            </a:extLst>
          </p:cNvPr>
          <p:cNvSpPr/>
          <p:nvPr/>
        </p:nvSpPr>
        <p:spPr>
          <a:xfrm>
            <a:off x="1468523" y="4521667"/>
            <a:ext cx="26234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i="1" kern="0" dirty="0">
                <a:solidFill>
                  <a:schemeClr val="bg1"/>
                </a:solidFill>
              </a:rPr>
              <a:t>These are expensive to mobilize, hard to maneuver and limited by water depth and soil conditions/obstructions.</a:t>
            </a:r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75D2D0F0-E817-401A-B232-CE14D364D155}"/>
              </a:ext>
            </a:extLst>
          </p:cNvPr>
          <p:cNvSpPr/>
          <p:nvPr/>
        </p:nvSpPr>
        <p:spPr>
          <a:xfrm>
            <a:off x="9966845" y="5102153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4E5BB28-038E-4545-AA7E-C4E86A45B893}"/>
              </a:ext>
            </a:extLst>
          </p:cNvPr>
          <p:cNvSpPr txBox="1"/>
          <p:nvPr/>
        </p:nvSpPr>
        <p:spPr>
          <a:xfrm>
            <a:off x="9966845" y="5788525"/>
            <a:ext cx="1625725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COST &amp;</a:t>
            </a:r>
          </a:p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WORKABILITY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2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B8D1CEEC-B27B-45C8-B439-5E678AFDD5F2}"/>
              </a:ext>
            </a:extLst>
          </p:cNvPr>
          <p:cNvSpPr/>
          <p:nvPr/>
        </p:nvSpPr>
        <p:spPr>
          <a:xfrm>
            <a:off x="7719436" y="5332343"/>
            <a:ext cx="3872827" cy="105218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9355C28-E58D-4558-80E9-B14FE1EAFC92}"/>
              </a:ext>
            </a:extLst>
          </p:cNvPr>
          <p:cNvSpPr/>
          <p:nvPr/>
        </p:nvSpPr>
        <p:spPr>
          <a:xfrm>
            <a:off x="3709358" y="3599313"/>
            <a:ext cx="2961892" cy="278521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82E9BDA-5BEE-499C-908E-6BE48A70B969}"/>
              </a:ext>
            </a:extLst>
          </p:cNvPr>
          <p:cNvSpPr/>
          <p:nvPr/>
        </p:nvSpPr>
        <p:spPr>
          <a:xfrm>
            <a:off x="586570" y="5332343"/>
            <a:ext cx="2961893" cy="1052186"/>
          </a:xfrm>
          <a:prstGeom prst="rect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10" descr="http://www.ottomarine.com/images/accommodation.jpg">
            <a:extLst>
              <a:ext uri="{FF2B5EF4-FFF2-40B4-BE49-F238E27FC236}">
                <a16:creationId xmlns:a16="http://schemas.microsoft.com/office/drawing/2014/main" id="{B2414701-FAA2-45AC-8E21-BA950266D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9360" y="1712166"/>
            <a:ext cx="2961890" cy="188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B4D2B3-74F8-4E95-9159-413D8F3D3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2DC586-2733-4BE3-A194-BEDBF5F7F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BARGE MASTER SOLUTION</a:t>
            </a:r>
            <a:endParaRPr lang="en-NL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0EC2E692-A82C-43C1-8ED0-BB1350C3BB7D}"/>
              </a:ext>
            </a:extLst>
          </p:cNvPr>
          <p:cNvSpPr/>
          <p:nvPr/>
        </p:nvSpPr>
        <p:spPr>
          <a:xfrm>
            <a:off x="6726200" y="2091438"/>
            <a:ext cx="9398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51737"/>
                </a:solidFill>
              </a:rPr>
              <a:t>+</a:t>
            </a:r>
            <a:endParaRPr lang="nl-NL" sz="9600" dirty="0">
              <a:solidFill>
                <a:srgbClr val="051737"/>
              </a:solidFill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F74CA4F9-F98C-4A1A-8850-36F270F9C39C}"/>
              </a:ext>
            </a:extLst>
          </p:cNvPr>
          <p:cNvSpPr/>
          <p:nvPr/>
        </p:nvSpPr>
        <p:spPr>
          <a:xfrm>
            <a:off x="3856125" y="5877056"/>
            <a:ext cx="187220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b="1" dirty="0"/>
              <a:t>Accommodation barge </a:t>
            </a:r>
            <a:endParaRPr lang="nl-NL" sz="1200" b="1" dirty="0"/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F705DF1-DC1C-46CF-A66C-5309991C0C92}"/>
              </a:ext>
            </a:extLst>
          </p:cNvPr>
          <p:cNvSpPr/>
          <p:nvPr/>
        </p:nvSpPr>
        <p:spPr>
          <a:xfrm>
            <a:off x="7855935" y="5877055"/>
            <a:ext cx="3220232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200" b="1" dirty="0"/>
              <a:t>BM-T700 Motion compensation platform</a:t>
            </a:r>
            <a:endParaRPr lang="nl-NL" sz="1200" b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EEEA7CE6-9C31-4F9E-AA27-360E0D66DE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9438" y="1715948"/>
            <a:ext cx="3872828" cy="3932404"/>
          </a:xfrm>
          <a:prstGeom prst="rect">
            <a:avLst/>
          </a:prstGeom>
        </p:spPr>
      </p:pic>
      <p:pic>
        <p:nvPicPr>
          <p:cNvPr id="9" name="Picture 2" descr="http://www.rigzone.com/images/howitworks/HIW_Snubbing_3.jpg">
            <a:extLst>
              <a:ext uri="{FF2B5EF4-FFF2-40B4-BE49-F238E27FC236}">
                <a16:creationId xmlns:a16="http://schemas.microsoft.com/office/drawing/2014/main" id="{F3A7B295-81FF-4792-BD1F-EE6AD823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260" y="1716602"/>
            <a:ext cx="2956203" cy="393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0A49C592-0B96-4363-BCFA-203BD4B8E2AF}"/>
              </a:ext>
            </a:extLst>
          </p:cNvPr>
          <p:cNvSpPr/>
          <p:nvPr/>
        </p:nvSpPr>
        <p:spPr>
          <a:xfrm>
            <a:off x="678249" y="5877056"/>
            <a:ext cx="1977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Hydraulic Workover Unit</a:t>
            </a:r>
            <a:endParaRPr lang="en-NL" sz="1200" b="1" dirty="0"/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B5267B60-1D82-4276-B497-3F82E2989CD9}"/>
              </a:ext>
            </a:extLst>
          </p:cNvPr>
          <p:cNvSpPr/>
          <p:nvPr/>
        </p:nvSpPr>
        <p:spPr>
          <a:xfrm>
            <a:off x="728663" y="5476875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CC826F6F-CEC1-420F-A3C3-CFAE9EE04F29}"/>
              </a:ext>
            </a:extLst>
          </p:cNvPr>
          <p:cNvSpPr/>
          <p:nvPr/>
        </p:nvSpPr>
        <p:spPr>
          <a:xfrm>
            <a:off x="3856125" y="3427836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23264F31-D006-45EA-A676-3644A3D8CEAD}"/>
              </a:ext>
            </a:extLst>
          </p:cNvPr>
          <p:cNvSpPr/>
          <p:nvPr/>
        </p:nvSpPr>
        <p:spPr>
          <a:xfrm>
            <a:off x="7855935" y="5476875"/>
            <a:ext cx="252412" cy="171477"/>
          </a:xfrm>
          <a:prstGeom prst="triangle">
            <a:avLst/>
          </a:prstGeom>
          <a:solidFill>
            <a:srgbClr val="8ED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545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E9CCB377-994D-483C-9FCE-3F50268C08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20CE89-B476-4781-9BA3-0A1D641D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997C20-48F9-4DC1-B9D5-47311C889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BARGE MASTER SOLUTION</a:t>
            </a:r>
            <a:endParaRPr lang="en-NL" dirty="0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015019A-E94F-40AF-9B73-80B0E9223417}"/>
              </a:ext>
            </a:extLst>
          </p:cNvPr>
          <p:cNvSpPr/>
          <p:nvPr/>
        </p:nvSpPr>
        <p:spPr>
          <a:xfrm>
            <a:off x="591465" y="4721153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48E5BD7-FAA2-455D-9BF8-41F50AAE5E76}"/>
              </a:ext>
            </a:extLst>
          </p:cNvPr>
          <p:cNvSpPr txBox="1"/>
          <p:nvPr/>
        </p:nvSpPr>
        <p:spPr>
          <a:xfrm>
            <a:off x="612766" y="5322120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Lifting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150 ton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265FBEC7-67DD-4CED-B081-950F78ABDF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5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schip&#10;&#10;Automatisch gegenereerde beschrijving">
            <a:extLst>
              <a:ext uri="{FF2B5EF4-FFF2-40B4-BE49-F238E27FC236}">
                <a16:creationId xmlns:a16="http://schemas.microsoft.com/office/drawing/2014/main" id="{DA12CA98-1947-4C76-8890-358FD4B06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7908"/>
            <a:ext cx="12192000" cy="6700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20CE89-B476-4781-9BA3-0A1D641D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997C20-48F9-4DC1-B9D5-47311C889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SAFE LIFTING OF EQUIPMENT</a:t>
            </a:r>
            <a:endParaRPr lang="en-NL" dirty="0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8E0C51ED-D4C3-4746-B23F-360701383662}"/>
              </a:ext>
            </a:extLst>
          </p:cNvPr>
          <p:cNvSpPr/>
          <p:nvPr/>
        </p:nvSpPr>
        <p:spPr>
          <a:xfrm>
            <a:off x="9945015" y="215837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C4696D2-674B-4565-BE6C-A5C4F362D2F3}"/>
              </a:ext>
            </a:extLst>
          </p:cNvPr>
          <p:cNvSpPr txBox="1"/>
          <p:nvPr/>
        </p:nvSpPr>
        <p:spPr>
          <a:xfrm>
            <a:off x="9966316" y="816804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7A2F516-1BCE-4622-BE22-11B5C9939B6C}"/>
              </a:ext>
            </a:extLst>
          </p:cNvPr>
          <p:cNvSpPr/>
          <p:nvPr/>
        </p:nvSpPr>
        <p:spPr>
          <a:xfrm>
            <a:off x="9966316" y="2035112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92D5B27-2CA4-43E1-A922-E6DF065E344B}"/>
              </a:ext>
            </a:extLst>
          </p:cNvPr>
          <p:cNvSpPr txBox="1"/>
          <p:nvPr/>
        </p:nvSpPr>
        <p:spPr>
          <a:xfrm>
            <a:off x="9987619" y="2731325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Unlocking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664D10D2-9BDD-4DC3-BA06-8275093830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22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A36649D-46CB-45EA-9D42-7714683D8E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67F751-4D4A-4B9A-8805-835053790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7E5196F-7FCE-4478-B5B4-1CE77CBD3E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COILED TUBING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5D65091-9C96-4ADA-A498-702C7AE9B4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2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82BD4F08-48A6-4E92-804B-B597D3F81C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5776" y="2655630"/>
            <a:ext cx="9474200" cy="3667726"/>
          </a:xfrm>
          <a:prstGeom prst="rect">
            <a:avLst/>
          </a:prstGeo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2A2D05E-9D4C-4BF6-A29E-77EEED612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9817" y="1755601"/>
            <a:ext cx="4667752" cy="4095750"/>
          </a:xfrm>
        </p:spPr>
        <p:txBody>
          <a:bodyPr>
            <a:normAutofit/>
          </a:bodyPr>
          <a:lstStyle/>
          <a:p>
            <a:r>
              <a:rPr lang="nl-NL" sz="1400" dirty="0" err="1"/>
              <a:t>Payload</a:t>
            </a:r>
            <a:r>
              <a:rPr lang="nl-NL" sz="1400" dirty="0"/>
              <a:t> </a:t>
            </a:r>
            <a:r>
              <a:rPr lang="nl-NL" sz="1400" dirty="0" err="1"/>
              <a:t>Capacity</a:t>
            </a:r>
            <a:r>
              <a:rPr lang="nl-NL" sz="1400" dirty="0"/>
              <a:t>: 700mT</a:t>
            </a:r>
          </a:p>
          <a:p>
            <a:r>
              <a:rPr lang="nl-NL" sz="1400" dirty="0"/>
              <a:t>Offshore </a:t>
            </a:r>
            <a:r>
              <a:rPr lang="nl-NL" sz="1400" dirty="0" err="1"/>
              <a:t>crane</a:t>
            </a:r>
            <a:r>
              <a:rPr lang="nl-NL" sz="1400" dirty="0"/>
              <a:t> </a:t>
            </a:r>
            <a:r>
              <a:rPr lang="nl-NL" sz="1400" dirty="0" err="1"/>
              <a:t>capabilities</a:t>
            </a:r>
            <a:endParaRPr lang="nl-NL" sz="1400" dirty="0"/>
          </a:p>
          <a:p>
            <a:r>
              <a:rPr lang="nl-NL" sz="1400" dirty="0" err="1"/>
              <a:t>Working</a:t>
            </a:r>
            <a:r>
              <a:rPr lang="nl-NL" sz="1400" dirty="0"/>
              <a:t> platform 12x12m</a:t>
            </a:r>
          </a:p>
          <a:p>
            <a:endParaRPr lang="nl-NL" sz="1400" dirty="0"/>
          </a:p>
          <a:p>
            <a:r>
              <a:rPr lang="nl-NL" sz="1400" dirty="0"/>
              <a:t>Multi </a:t>
            </a:r>
            <a:r>
              <a:rPr lang="nl-NL" sz="1400" dirty="0" err="1"/>
              <a:t>purpose</a:t>
            </a:r>
            <a:r>
              <a:rPr lang="nl-NL" sz="1400" dirty="0"/>
              <a:t>: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 err="1"/>
              <a:t>Coiled</a:t>
            </a:r>
            <a:r>
              <a:rPr lang="nl-NL" sz="1400" dirty="0"/>
              <a:t> </a:t>
            </a:r>
            <a:r>
              <a:rPr lang="nl-NL" sz="1400" dirty="0" err="1"/>
              <a:t>Tubing</a:t>
            </a:r>
            <a:endParaRPr lang="nl-NL" sz="1400" dirty="0"/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 err="1"/>
              <a:t>Wireline</a:t>
            </a:r>
            <a:endParaRPr lang="nl-NL" sz="1400" dirty="0"/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Slickline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Drilling</a:t>
            </a:r>
          </a:p>
          <a:p>
            <a:pPr marL="628650" lvl="2" indent="-285750"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nl-NL" sz="1400" dirty="0"/>
              <a:t>Etc.</a:t>
            </a:r>
          </a:p>
          <a:p>
            <a:endParaRPr lang="en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613F1E4-2AAE-4987-BCD7-867552CEE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AB88CC3-1BC8-4023-AF89-3B07F813E0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COILED TUBING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72997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water, boot, schip, buiten&#10;&#10;Automatisch gegenereerde beschrijving">
            <a:extLst>
              <a:ext uri="{FF2B5EF4-FFF2-40B4-BE49-F238E27FC236}">
                <a16:creationId xmlns:a16="http://schemas.microsoft.com/office/drawing/2014/main" id="{086B2F2F-26D5-462E-B952-07307B4B4F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C26D5A8-DA12-4A93-92FF-39C07EE6F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5086B8-C441-4CBD-B891-C43AC27A78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BM SOLUTION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14778162-F0F0-46D4-89A8-BA12C52BF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1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transport&#10;&#10;Automatisch gegenereerde beschrijving">
            <a:extLst>
              <a:ext uri="{FF2B5EF4-FFF2-40B4-BE49-F238E27FC236}">
                <a16:creationId xmlns:a16="http://schemas.microsoft.com/office/drawing/2014/main" id="{3E3CBB04-0D58-458B-B888-2201EF4C8E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A8F0A49-BE2B-43E6-A9CE-12DDA7247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D0E1A1-3DBD-4D9A-97AC-37E8F6ECE6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DBF874D7-504C-4A42-AA6D-777A90B25A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5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oot, buiten, schip&#10;&#10;Automatisch gegenereerde beschrijving">
            <a:extLst>
              <a:ext uri="{FF2B5EF4-FFF2-40B4-BE49-F238E27FC236}">
                <a16:creationId xmlns:a16="http://schemas.microsoft.com/office/drawing/2014/main" id="{2DA5FAEE-9DCC-4B22-9E24-FFA81C77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5525AD9-EE1B-41E2-A05C-BAD2C65B1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009854" cy="867276"/>
          </a:xfrm>
        </p:spPr>
        <p:txBody>
          <a:bodyPr/>
          <a:lstStyle/>
          <a:p>
            <a:r>
              <a:rPr lang="nl-NL" dirty="0"/>
              <a:t>WELL INTERVENTION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87C94B9-FA73-44A4-85F1-079D83F0D5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988C91A9-32A3-4FD4-8AF7-937D7EEA18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98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FFEB3E-89AD-4830-BED1-40F40557F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CONDUCTOR PIPE REMOVAL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02B5D3-0E28-4E37-BADF-548292709A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9119" y="5161860"/>
            <a:ext cx="7450481" cy="922337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COLLABORATION WITH BOSKALIS AND WELLGEAR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4755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oot, water, buiten, schip&#10;&#10;Automatisch gegenereerde beschrijving">
            <a:extLst>
              <a:ext uri="{FF2B5EF4-FFF2-40B4-BE49-F238E27FC236}">
                <a16:creationId xmlns:a16="http://schemas.microsoft.com/office/drawing/2014/main" id="{C7E43296-D60C-4018-96DC-E4F3413048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121205-1A45-4F61-AD1C-9B58B323C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868935" cy="867276"/>
          </a:xfrm>
        </p:spPr>
        <p:txBody>
          <a:bodyPr/>
          <a:lstStyle/>
          <a:p>
            <a:r>
              <a:rPr lang="nl-NL" dirty="0"/>
              <a:t>CONDUCTOR PIPE REMOVAL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0DE88A-90C8-4AF0-83F0-4D43607B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L" dirty="0"/>
          </a:p>
        </p:txBody>
      </p:sp>
      <p:pic>
        <p:nvPicPr>
          <p:cNvPr id="7" name="Afbeelding 6" descr="Afbeelding met voedsel, teken, tekening&#10;&#10;Automatisch gegenereerde beschrijving">
            <a:extLst>
              <a:ext uri="{FF2B5EF4-FFF2-40B4-BE49-F238E27FC236}">
                <a16:creationId xmlns:a16="http://schemas.microsoft.com/office/drawing/2014/main" id="{921CADB5-021E-4F11-82CE-053B4634E8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4377" y="959864"/>
            <a:ext cx="1506454" cy="533163"/>
          </a:xfrm>
          <a:prstGeom prst="rect">
            <a:avLst/>
          </a:prstGeom>
        </p:spPr>
      </p:pic>
      <p:pic>
        <p:nvPicPr>
          <p:cNvPr id="9" name="Afbeelding 8" descr="Afbeelding met monitor, laptop, computer, scherm&#10;&#10;Automatisch gegenereerde beschrijving">
            <a:extLst>
              <a:ext uri="{FF2B5EF4-FFF2-40B4-BE49-F238E27FC236}">
                <a16:creationId xmlns:a16="http://schemas.microsoft.com/office/drawing/2014/main" id="{81D30ACC-556E-4D40-849B-F195B4785D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4377" y="299227"/>
            <a:ext cx="1506454" cy="754569"/>
          </a:xfrm>
          <a:prstGeom prst="rect">
            <a:avLst/>
          </a:prstGeom>
        </p:spPr>
      </p:pic>
      <p:pic>
        <p:nvPicPr>
          <p:cNvPr id="8" name="Picture 16">
            <a:extLst>
              <a:ext uri="{FF2B5EF4-FFF2-40B4-BE49-F238E27FC236}">
                <a16:creationId xmlns:a16="http://schemas.microsoft.com/office/drawing/2014/main" id="{6E974C0B-190B-4B43-B87F-B233C941AA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71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ater, boot, buiten, schip&#10;&#10;Automatisch gegenereerde beschrijving">
            <a:extLst>
              <a:ext uri="{FF2B5EF4-FFF2-40B4-BE49-F238E27FC236}">
                <a16:creationId xmlns:a16="http://schemas.microsoft.com/office/drawing/2014/main" id="{81B577C1-926F-44BB-BAA1-5691129124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1" t="117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565064-21CF-4A27-AF0A-3B09EA28F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868935" cy="867276"/>
          </a:xfrm>
        </p:spPr>
        <p:txBody>
          <a:bodyPr/>
          <a:lstStyle/>
          <a:p>
            <a:r>
              <a:rPr lang="nl-NL" dirty="0"/>
              <a:t>CONDUCTOR PIPE REMOVAL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24BC7A-5251-44F0-9C69-121ED8961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Afbeelding 5" descr="Afbeelding met voedsel, teken, tekening&#10;&#10;Automatisch gegenereerde beschrijving">
            <a:extLst>
              <a:ext uri="{FF2B5EF4-FFF2-40B4-BE49-F238E27FC236}">
                <a16:creationId xmlns:a16="http://schemas.microsoft.com/office/drawing/2014/main" id="{95FE43B0-1232-49FA-8B21-749D707A63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4377" y="959864"/>
            <a:ext cx="1506454" cy="533163"/>
          </a:xfrm>
          <a:prstGeom prst="rect">
            <a:avLst/>
          </a:prstGeom>
        </p:spPr>
      </p:pic>
      <p:pic>
        <p:nvPicPr>
          <p:cNvPr id="7" name="Afbeelding 6" descr="Afbeelding met monitor, laptop, computer, scherm&#10;&#10;Automatisch gegenereerde beschrijving">
            <a:extLst>
              <a:ext uri="{FF2B5EF4-FFF2-40B4-BE49-F238E27FC236}">
                <a16:creationId xmlns:a16="http://schemas.microsoft.com/office/drawing/2014/main" id="{1EAE006D-AE3F-47A2-856A-4079D89169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4377" y="299227"/>
            <a:ext cx="1506454" cy="754569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E08FBCF9-EB45-42AC-AEB4-A2CFA0CC67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47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440C6F4-0E2D-42AA-B039-EE93EBA21C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U.S. WIND FEEDER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8A5E38-5D6D-4C9D-A496-195890C79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COLLABORATION WITH GUSTO MSC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721829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ep 6">
            <a:extLst>
              <a:ext uri="{FF2B5EF4-FFF2-40B4-BE49-F238E27FC236}">
                <a16:creationId xmlns:a16="http://schemas.microsoft.com/office/drawing/2014/main" id="{1E777825-9C49-4E80-9D37-EBA1B491DB74}"/>
              </a:ext>
            </a:extLst>
          </p:cNvPr>
          <p:cNvGrpSpPr/>
          <p:nvPr/>
        </p:nvGrpSpPr>
        <p:grpSpPr>
          <a:xfrm>
            <a:off x="0" y="0"/>
            <a:ext cx="12192001" cy="6858001"/>
            <a:chOff x="0" y="0"/>
            <a:chExt cx="12192001" cy="6858001"/>
          </a:xfrm>
        </p:grpSpPr>
        <p:pic>
          <p:nvPicPr>
            <p:cNvPr id="5" name="Afbeelding 4" descr="Afbeelding met tekst, kaart&#10;&#10;Automatisch gegenereerde beschrijving">
              <a:extLst>
                <a:ext uri="{FF2B5EF4-FFF2-40B4-BE49-F238E27FC236}">
                  <a16:creationId xmlns:a16="http://schemas.microsoft.com/office/drawing/2014/main" id="{7624B2E1-3248-4281-9C92-366E9DCB5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5381"/>
              <a:ext cx="12192000" cy="6852620"/>
            </a:xfrm>
            <a:prstGeom prst="rect">
              <a:avLst/>
            </a:prstGeom>
          </p:spPr>
        </p:pic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7D9EFD14-6779-4633-8746-D2C4889D45F5}"/>
                </a:ext>
              </a:extLst>
            </p:cNvPr>
            <p:cNvSpPr/>
            <p:nvPr/>
          </p:nvSpPr>
          <p:spPr>
            <a:xfrm>
              <a:off x="130629" y="232229"/>
              <a:ext cx="2148114" cy="1393371"/>
            </a:xfrm>
            <a:prstGeom prst="rect">
              <a:avLst/>
            </a:prstGeom>
            <a:solidFill>
              <a:srgbClr val="044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2D373B8F-768A-40A1-A448-A559E23FB889}"/>
                </a:ext>
              </a:extLst>
            </p:cNvPr>
            <p:cNvSpPr/>
            <p:nvPr/>
          </p:nvSpPr>
          <p:spPr>
            <a:xfrm>
              <a:off x="9388469" y="0"/>
              <a:ext cx="2803532" cy="1625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9F8CD1FB-1321-41F1-9A52-71A8142A667B}"/>
                </a:ext>
              </a:extLst>
            </p:cNvPr>
            <p:cNvSpPr/>
            <p:nvPr/>
          </p:nvSpPr>
          <p:spPr>
            <a:xfrm>
              <a:off x="10556869" y="384629"/>
              <a:ext cx="1635131" cy="1625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8" name="Titel 7">
            <a:extLst>
              <a:ext uri="{FF2B5EF4-FFF2-40B4-BE49-F238E27FC236}">
                <a16:creationId xmlns:a16="http://schemas.microsoft.com/office/drawing/2014/main" id="{2F4E3AC6-FDA1-48EE-AC4F-BA61E5A7E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7292B44-0EBC-492A-A214-D5BDF5BB3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JONES ACT COMPLIENT</a:t>
            </a:r>
            <a:endParaRPr lang="en-NL" dirty="0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4852523A-8F77-4C60-A868-BCED96335F2A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7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848C9F0-90DE-4812-98FF-015C71B192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DD9BA9B-FB1B-4B36-A73F-16CB9E0DC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D1ABF9-06F7-4E43-923B-B74082B43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PROVEN TECHNOLOGY</a:t>
            </a:r>
            <a:endParaRPr lang="en-NL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DA5B599-8C76-4E85-909B-C2293821F4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52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water, boot, buiten, gebouw&#10;&#10;Automatisch gegenereerde beschrijving">
            <a:extLst>
              <a:ext uri="{FF2B5EF4-FFF2-40B4-BE49-F238E27FC236}">
                <a16:creationId xmlns:a16="http://schemas.microsoft.com/office/drawing/2014/main" id="{FA1724F0-AB0A-412C-8A33-C8FEC57A84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Afbeelding 8" descr="Afbeelding met tekening, shirt&#10;&#10;Automatisch gegenereerde beschrijving">
            <a:extLst>
              <a:ext uri="{FF2B5EF4-FFF2-40B4-BE49-F238E27FC236}">
                <a16:creationId xmlns:a16="http://schemas.microsoft.com/office/drawing/2014/main" id="{4CF9C98D-90D9-4650-A5BE-DA4F52A985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793" y="-68206"/>
            <a:ext cx="2766393" cy="1194877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DF62657B-5AED-4BF8-91A1-E3D96BEC8CE2}"/>
              </a:ext>
            </a:extLst>
          </p:cNvPr>
          <p:cNvSpPr/>
          <p:nvPr/>
        </p:nvSpPr>
        <p:spPr>
          <a:xfrm>
            <a:off x="9960482" y="419037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7D64A68-CF58-4A0B-B239-55F5E4A03563}"/>
              </a:ext>
            </a:extLst>
          </p:cNvPr>
          <p:cNvSpPr txBox="1"/>
          <p:nvPr/>
        </p:nvSpPr>
        <p:spPr>
          <a:xfrm>
            <a:off x="9960482" y="1150093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principle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598AF9B7-52C9-407A-85FE-E85169FC89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62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5DE080A-E3EC-4F4C-9056-52D7EE7D68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64" y="1584818"/>
            <a:ext cx="3371883" cy="47462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6FD2B55-973D-4671-A515-213F8FD53B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4002" y="1615581"/>
            <a:ext cx="3363995" cy="47154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E155465-94C2-438D-8ACA-387C7E8B56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552" y="1600200"/>
            <a:ext cx="3345068" cy="47462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Afbeelding 6" descr="Afbeelding met tekening, shirt&#10;&#10;Automatisch gegenereerde beschrijving">
            <a:extLst>
              <a:ext uri="{FF2B5EF4-FFF2-40B4-BE49-F238E27FC236}">
                <a16:creationId xmlns:a16="http://schemas.microsoft.com/office/drawing/2014/main" id="{93A55815-AB14-4C44-82D9-4D1449A6F6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793" y="-68206"/>
            <a:ext cx="2766393" cy="11948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B399B60E-2270-4A5E-BEF2-831941C2A816}"/>
              </a:ext>
            </a:extLst>
          </p:cNvPr>
          <p:cNvSpPr/>
          <p:nvPr/>
        </p:nvSpPr>
        <p:spPr>
          <a:xfrm>
            <a:off x="10277982" y="511570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F3204A8-50F3-4336-BEFF-231C20A18AEB}"/>
              </a:ext>
            </a:extLst>
          </p:cNvPr>
          <p:cNvSpPr txBox="1"/>
          <p:nvPr/>
        </p:nvSpPr>
        <p:spPr>
          <a:xfrm>
            <a:off x="10277982" y="1242626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principle</a:t>
            </a:r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35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B38B70E-7D4A-4C8C-A6DA-370246A13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9E5CF6C-FF46-498F-B84E-EBC2E49670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MODULAR SYSTEM</a:t>
            </a:r>
            <a:endParaRPr lang="en-NL" dirty="0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D75EFDA6-5A93-4C5F-AF13-CB60CD69C267}"/>
              </a:ext>
            </a:extLst>
          </p:cNvPr>
          <p:cNvGrpSpPr/>
          <p:nvPr/>
        </p:nvGrpSpPr>
        <p:grpSpPr>
          <a:xfrm>
            <a:off x="5753100" y="321070"/>
            <a:ext cx="5036337" cy="6221498"/>
            <a:chOff x="6164473" y="359170"/>
            <a:chExt cx="4624964" cy="5713320"/>
          </a:xfrm>
        </p:grpSpPr>
        <p:pic>
          <p:nvPicPr>
            <p:cNvPr id="3" name="Afbeelding 2" descr="Afbeelding met kaart, tekst&#10;&#10;Automatisch gegenereerde beschrijving">
              <a:extLst>
                <a:ext uri="{FF2B5EF4-FFF2-40B4-BE49-F238E27FC236}">
                  <a16:creationId xmlns:a16="http://schemas.microsoft.com/office/drawing/2014/main" id="{F9605B9D-5EC5-4757-82CE-A3DD7A69BE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64473" y="4272263"/>
              <a:ext cx="4624964" cy="1800227"/>
            </a:xfrm>
            <a:prstGeom prst="rect">
              <a:avLst/>
            </a:prstGeom>
          </p:spPr>
        </p:pic>
        <p:pic>
          <p:nvPicPr>
            <p:cNvPr id="8" name="Afbeelding 7" descr="Afbeelding met kaart, tekst&#10;&#10;Automatisch gegenereerde beschrijving">
              <a:extLst>
                <a:ext uri="{FF2B5EF4-FFF2-40B4-BE49-F238E27FC236}">
                  <a16:creationId xmlns:a16="http://schemas.microsoft.com/office/drawing/2014/main" id="{BC227E24-4FB6-4335-8D7D-52265E9843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64473" y="2324100"/>
              <a:ext cx="4624964" cy="1800226"/>
            </a:xfrm>
            <a:prstGeom prst="rect">
              <a:avLst/>
            </a:prstGeom>
          </p:spPr>
        </p:pic>
        <p:pic>
          <p:nvPicPr>
            <p:cNvPr id="9" name="Afbeelding 8" descr="Afbeelding met kaart, tekst&#10;&#10;Automatisch gegenereerde beschrijving">
              <a:extLst>
                <a:ext uri="{FF2B5EF4-FFF2-40B4-BE49-F238E27FC236}">
                  <a16:creationId xmlns:a16="http://schemas.microsoft.com/office/drawing/2014/main" id="{9B3A97D5-B5C2-4A2B-82C8-9828E2CC63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64473" y="359170"/>
              <a:ext cx="4624964" cy="1869680"/>
            </a:xfrm>
            <a:prstGeom prst="rect">
              <a:avLst/>
            </a:prstGeom>
          </p:spPr>
        </p:pic>
      </p:grpSp>
      <p:sp>
        <p:nvSpPr>
          <p:cNvPr id="12" name="Ovaal 11">
            <a:extLst>
              <a:ext uri="{FF2B5EF4-FFF2-40B4-BE49-F238E27FC236}">
                <a16:creationId xmlns:a16="http://schemas.microsoft.com/office/drawing/2014/main" id="{71A4C691-FC3B-4F82-97C4-6C739EB9DE3E}"/>
              </a:ext>
            </a:extLst>
          </p:cNvPr>
          <p:cNvSpPr/>
          <p:nvPr/>
        </p:nvSpPr>
        <p:spPr>
          <a:xfrm>
            <a:off x="589700" y="2357051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B740C10-E0BF-4718-8362-408C3DEE29DF}"/>
              </a:ext>
            </a:extLst>
          </p:cNvPr>
          <p:cNvSpPr txBox="1"/>
          <p:nvPr/>
        </p:nvSpPr>
        <p:spPr>
          <a:xfrm>
            <a:off x="589700" y="2916657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</a:t>
            </a:r>
          </a:p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7856E06-7109-4FFC-8F5C-EB99EA39FDDC}"/>
              </a:ext>
            </a:extLst>
          </p:cNvPr>
          <p:cNvSpPr/>
          <p:nvPr/>
        </p:nvSpPr>
        <p:spPr>
          <a:xfrm>
            <a:off x="589700" y="4276102"/>
            <a:ext cx="1625725" cy="162572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30EE010-A518-4699-A639-FE13D2023007}"/>
              </a:ext>
            </a:extLst>
          </p:cNvPr>
          <p:cNvSpPr txBox="1"/>
          <p:nvPr/>
        </p:nvSpPr>
        <p:spPr>
          <a:xfrm>
            <a:off x="589700" y="4835708"/>
            <a:ext cx="1583121" cy="83661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 </a:t>
            </a:r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nl-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45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F0EC6B-08C7-4F0E-AEA1-7F5A9F630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8EC28C0-A8D8-40CA-89BD-F360B1AB3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BIGGER SOLUTIONS</a:t>
            </a:r>
            <a:endParaRPr lang="en-NL" dirty="0"/>
          </a:p>
        </p:txBody>
      </p:sp>
      <p:pic>
        <p:nvPicPr>
          <p:cNvPr id="10" name="Picture 13">
            <a:extLst>
              <a:ext uri="{FF2B5EF4-FFF2-40B4-BE49-F238E27FC236}">
                <a16:creationId xmlns:a16="http://schemas.microsoft.com/office/drawing/2014/main" id="{98A7D13F-C530-4AE4-A6EA-4FD14C283F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2193239"/>
            <a:ext cx="2523700" cy="208071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4BD80AE-F021-41BE-9C9B-4F72C135E8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7216" y="1755889"/>
            <a:ext cx="5804784" cy="2511289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6015C476-188D-481A-8E64-A462C967242E}"/>
              </a:ext>
            </a:extLst>
          </p:cNvPr>
          <p:cNvSpPr txBox="1"/>
          <p:nvPr/>
        </p:nvSpPr>
        <p:spPr>
          <a:xfrm>
            <a:off x="2983693" y="2920807"/>
            <a:ext cx="519385" cy="92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51737"/>
                </a:solidFill>
                <a:latin typeface="Arial"/>
              </a:rPr>
              <a:t>+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70B4E4E0-F728-4FA6-912D-1EE101222E35}"/>
              </a:ext>
            </a:extLst>
          </p:cNvPr>
          <p:cNvSpPr txBox="1"/>
          <p:nvPr/>
        </p:nvSpPr>
        <p:spPr>
          <a:xfrm>
            <a:off x="6165224" y="2920807"/>
            <a:ext cx="519385" cy="92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51737"/>
                </a:solidFill>
                <a:latin typeface="Arial"/>
              </a:rPr>
              <a:t>=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2C6EEFE7-0F90-47E0-8CF1-E811D27F05A8}"/>
              </a:ext>
            </a:extLst>
          </p:cNvPr>
          <p:cNvSpPr txBox="1"/>
          <p:nvPr/>
        </p:nvSpPr>
        <p:spPr>
          <a:xfrm>
            <a:off x="1075456" y="4389993"/>
            <a:ext cx="117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BM-001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700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B1616B6-1EB1-4A4A-B2AB-C7A741B1A199}"/>
              </a:ext>
            </a:extLst>
          </p:cNvPr>
          <p:cNvSpPr txBox="1"/>
          <p:nvPr/>
        </p:nvSpPr>
        <p:spPr>
          <a:xfrm>
            <a:off x="4176542" y="4389993"/>
            <a:ext cx="117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BM-002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700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96A884CB-94F0-4FFE-BF33-682F49ECE47E}"/>
              </a:ext>
            </a:extLst>
          </p:cNvPr>
          <p:cNvSpPr txBox="1"/>
          <p:nvPr/>
        </p:nvSpPr>
        <p:spPr>
          <a:xfrm>
            <a:off x="7540482" y="4389993"/>
            <a:ext cx="1946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BM-T700-TWIN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1400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6B1350A3-303D-4FE0-AC6E-E73C1904F0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3078" y="2186468"/>
            <a:ext cx="2523700" cy="20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7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75420E23-CA07-4D6D-83E2-DC212AB3AB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0890" y="1987818"/>
            <a:ext cx="4519117" cy="27807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5D07BFB-276D-4206-BFFC-7897A1F2A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EBF265-7DC8-405F-9E18-8A448AED6F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BIGGER SOLUTIONS</a:t>
            </a:r>
            <a:endParaRPr lang="en-NL" dirty="0"/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DB9B8DCF-2275-4B84-A540-9249628FF4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" y="2193239"/>
            <a:ext cx="2523700" cy="2080710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DA57B696-224F-4FA5-9C96-04C795F45CCE}"/>
              </a:ext>
            </a:extLst>
          </p:cNvPr>
          <p:cNvSpPr txBox="1"/>
          <p:nvPr/>
        </p:nvSpPr>
        <p:spPr>
          <a:xfrm>
            <a:off x="2983693" y="2920807"/>
            <a:ext cx="519385" cy="92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51737"/>
                </a:solidFill>
                <a:latin typeface="Arial"/>
              </a:rPr>
              <a:t>+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CD87CAF-D6AF-4B97-B145-E8DBD9CFAC16}"/>
              </a:ext>
            </a:extLst>
          </p:cNvPr>
          <p:cNvSpPr txBox="1"/>
          <p:nvPr/>
        </p:nvSpPr>
        <p:spPr>
          <a:xfrm>
            <a:off x="6165224" y="2920807"/>
            <a:ext cx="519385" cy="92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51737"/>
                </a:solidFill>
                <a:latin typeface="Arial"/>
              </a:rPr>
              <a:t>=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4A10DE1-7766-432B-91C2-5D7A91247913}"/>
              </a:ext>
            </a:extLst>
          </p:cNvPr>
          <p:cNvSpPr txBox="1"/>
          <p:nvPr/>
        </p:nvSpPr>
        <p:spPr>
          <a:xfrm>
            <a:off x="1075456" y="4389993"/>
            <a:ext cx="117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BM-001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700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FDD43E4-341A-4430-AFD9-33A45C7222DF}"/>
              </a:ext>
            </a:extLst>
          </p:cNvPr>
          <p:cNvSpPr txBox="1"/>
          <p:nvPr/>
        </p:nvSpPr>
        <p:spPr>
          <a:xfrm>
            <a:off x="4176542" y="4389993"/>
            <a:ext cx="117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BM-002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700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DA13259D-8247-483A-8876-B4F6128952AD}"/>
              </a:ext>
            </a:extLst>
          </p:cNvPr>
          <p:cNvSpPr txBox="1"/>
          <p:nvPr/>
        </p:nvSpPr>
        <p:spPr>
          <a:xfrm>
            <a:off x="7540482" y="4389993"/>
            <a:ext cx="1946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51737"/>
                </a:solidFill>
                <a:latin typeface="Arial"/>
              </a:rPr>
              <a:t>BM-T1400</a:t>
            </a:r>
          </a:p>
          <a:p>
            <a:pPr algn="ctr"/>
            <a:r>
              <a:rPr lang="en-US" sz="1400" dirty="0">
                <a:solidFill>
                  <a:srgbClr val="051737"/>
                </a:solidFill>
                <a:latin typeface="Arial"/>
              </a:rPr>
              <a:t>1400 </a:t>
            </a:r>
            <a:r>
              <a:rPr lang="en-US" sz="1400" dirty="0" err="1">
                <a:solidFill>
                  <a:srgbClr val="051737"/>
                </a:solidFill>
                <a:latin typeface="Arial"/>
              </a:rPr>
              <a:t>mT</a:t>
            </a:r>
            <a:endParaRPr lang="en-US" sz="1400" dirty="0">
              <a:solidFill>
                <a:srgbClr val="051737"/>
              </a:solidFill>
              <a:latin typeface="Arial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633074BC-69B7-40B2-8D03-0AFE01A267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3078" y="2186468"/>
            <a:ext cx="2523700" cy="20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59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38D16-8710-4A58-AB23-D45F0DE17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454206" cy="867276"/>
          </a:xfrm>
        </p:spPr>
        <p:txBody>
          <a:bodyPr/>
          <a:lstStyle/>
          <a:p>
            <a:r>
              <a:rPr lang="nl-NL" dirty="0"/>
              <a:t>WIND FEEDER SOLUTION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09E727-834A-442D-BEFD-2A1F9649F5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BIGGER SOLUTIONS</a:t>
            </a:r>
            <a:endParaRPr lang="en-NL" dirty="0"/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674D6E1D-D9B2-4DA8-9196-3C0A2E8FD6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54" y="2482546"/>
            <a:ext cx="2398570" cy="197754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E7B5D08-F474-42A6-A2AA-C7A2BEB6B9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7195" y="2701244"/>
            <a:ext cx="3213777" cy="1977544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45D38BC9-C442-4E77-8AEC-6F1003FC1B0E}"/>
              </a:ext>
            </a:extLst>
          </p:cNvPr>
          <p:cNvGrpSpPr/>
          <p:nvPr/>
        </p:nvGrpSpPr>
        <p:grpSpPr>
          <a:xfrm>
            <a:off x="7886159" y="1985772"/>
            <a:ext cx="3434096" cy="2764028"/>
            <a:chOff x="5796136" y="2204864"/>
            <a:chExt cx="2997060" cy="2412268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D75A0940-28AB-4998-99AA-C86AD5DFFB19}"/>
                </a:ext>
              </a:extLst>
            </p:cNvPr>
            <p:cNvCxnSpPr/>
            <p:nvPr/>
          </p:nvCxnSpPr>
          <p:spPr>
            <a:xfrm flipH="1" flipV="1">
              <a:off x="5796136" y="3681028"/>
              <a:ext cx="1584176" cy="936104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FE64D9C4-91AB-4E1D-9A2E-8B76676BEB79}"/>
                </a:ext>
              </a:extLst>
            </p:cNvPr>
            <p:cNvCxnSpPr/>
            <p:nvPr/>
          </p:nvCxnSpPr>
          <p:spPr>
            <a:xfrm flipV="1">
              <a:off x="7380312" y="3825044"/>
              <a:ext cx="1412884" cy="792088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C3548440-6563-4C70-A4EB-5B9AB9253F07}"/>
                </a:ext>
              </a:extLst>
            </p:cNvPr>
            <p:cNvCxnSpPr/>
            <p:nvPr/>
          </p:nvCxnSpPr>
          <p:spPr>
            <a:xfrm flipH="1" flipV="1">
              <a:off x="5796136" y="2996952"/>
              <a:ext cx="1584176" cy="936104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5AAFABD7-3684-4431-AF38-352441A049A3}"/>
                </a:ext>
              </a:extLst>
            </p:cNvPr>
            <p:cNvCxnSpPr/>
            <p:nvPr/>
          </p:nvCxnSpPr>
          <p:spPr>
            <a:xfrm flipV="1">
              <a:off x="7380312" y="3140968"/>
              <a:ext cx="1412884" cy="792088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573EC685-A3C4-4167-AA1D-5F100318A203}"/>
                </a:ext>
              </a:extLst>
            </p:cNvPr>
            <p:cNvCxnSpPr/>
            <p:nvPr/>
          </p:nvCxnSpPr>
          <p:spPr>
            <a:xfrm flipV="1">
              <a:off x="5796136" y="2204864"/>
              <a:ext cx="1412884" cy="792088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2" name="Rechte verbindingslijn 11">
              <a:extLst>
                <a:ext uri="{FF2B5EF4-FFF2-40B4-BE49-F238E27FC236}">
                  <a16:creationId xmlns:a16="http://schemas.microsoft.com/office/drawing/2014/main" id="{72911365-87EF-4355-AB56-AC8373D07886}"/>
                </a:ext>
              </a:extLst>
            </p:cNvPr>
            <p:cNvCxnSpPr/>
            <p:nvPr/>
          </p:nvCxnSpPr>
          <p:spPr>
            <a:xfrm flipH="1" flipV="1">
              <a:off x="7209020" y="2204864"/>
              <a:ext cx="1584176" cy="936104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025A6E0E-5C3F-4476-A174-93CC7C0D8AE5}"/>
                </a:ext>
              </a:extLst>
            </p:cNvPr>
            <p:cNvCxnSpPr/>
            <p:nvPr/>
          </p:nvCxnSpPr>
          <p:spPr>
            <a:xfrm>
              <a:off x="5796136" y="2996952"/>
              <a:ext cx="0" cy="684076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38F94775-3FC8-4C7A-BE85-944DA8F9E749}"/>
                </a:ext>
              </a:extLst>
            </p:cNvPr>
            <p:cNvCxnSpPr/>
            <p:nvPr/>
          </p:nvCxnSpPr>
          <p:spPr>
            <a:xfrm flipV="1">
              <a:off x="7380312" y="3933056"/>
              <a:ext cx="0" cy="684076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A3707590-AD51-42D2-8772-70C7D33ECD93}"/>
                </a:ext>
              </a:extLst>
            </p:cNvPr>
            <p:cNvCxnSpPr/>
            <p:nvPr/>
          </p:nvCxnSpPr>
          <p:spPr>
            <a:xfrm>
              <a:off x="8793196" y="3140968"/>
              <a:ext cx="0" cy="684076"/>
            </a:xfrm>
            <a:prstGeom prst="line">
              <a:avLst/>
            </a:prstGeom>
            <a:noFill/>
            <a:ln w="19050" cap="flat" cmpd="sng" algn="ctr">
              <a:solidFill>
                <a:srgbClr val="00ADEF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sp>
        <p:nvSpPr>
          <p:cNvPr id="16" name="Tekstvak 15">
            <a:extLst>
              <a:ext uri="{FF2B5EF4-FFF2-40B4-BE49-F238E27FC236}">
                <a16:creationId xmlns:a16="http://schemas.microsoft.com/office/drawing/2014/main" id="{D2C21A6B-2B35-4343-ADD7-4B52771152EB}"/>
              </a:ext>
            </a:extLst>
          </p:cNvPr>
          <p:cNvSpPr txBox="1"/>
          <p:nvPr/>
        </p:nvSpPr>
        <p:spPr>
          <a:xfrm>
            <a:off x="1470201" y="4941012"/>
            <a:ext cx="1459491" cy="600967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r>
              <a:rPr lang="nl-NL" sz="2000" b="1" dirty="0">
                <a:solidFill>
                  <a:srgbClr val="051737"/>
                </a:solidFill>
                <a:latin typeface="Arial"/>
              </a:rPr>
              <a:t>700 </a:t>
            </a:r>
            <a:r>
              <a:rPr lang="nl-NL" sz="2000" b="1" dirty="0" err="1">
                <a:solidFill>
                  <a:srgbClr val="051737"/>
                </a:solidFill>
                <a:latin typeface="Arial"/>
              </a:rPr>
              <a:t>mT</a:t>
            </a:r>
            <a:endParaRPr lang="nl-NL" sz="2000" b="1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43D7D77-A2D4-4067-92A8-1C5D5C819C1F}"/>
              </a:ext>
            </a:extLst>
          </p:cNvPr>
          <p:cNvSpPr txBox="1"/>
          <p:nvPr/>
        </p:nvSpPr>
        <p:spPr>
          <a:xfrm>
            <a:off x="4779282" y="4941012"/>
            <a:ext cx="1459491" cy="600967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r>
              <a:rPr lang="nl-NL" sz="2000" b="1" dirty="0">
                <a:solidFill>
                  <a:srgbClr val="051737"/>
                </a:solidFill>
                <a:latin typeface="Arial"/>
              </a:rPr>
              <a:t>1400 </a:t>
            </a:r>
            <a:r>
              <a:rPr lang="nl-NL" sz="2000" b="1" dirty="0" err="1">
                <a:solidFill>
                  <a:srgbClr val="051737"/>
                </a:solidFill>
                <a:latin typeface="Arial"/>
              </a:rPr>
              <a:t>mT</a:t>
            </a:r>
            <a:endParaRPr lang="nl-NL" sz="2000" b="1" dirty="0">
              <a:solidFill>
                <a:srgbClr val="051737"/>
              </a:solidFill>
              <a:latin typeface="Arial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F83E2FA-9C5B-46C8-9C0F-9A01F4CF8F35}"/>
              </a:ext>
            </a:extLst>
          </p:cNvPr>
          <p:cNvSpPr txBox="1"/>
          <p:nvPr/>
        </p:nvSpPr>
        <p:spPr>
          <a:xfrm>
            <a:off x="8755278" y="4939844"/>
            <a:ext cx="1815161" cy="600967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r>
              <a:rPr lang="nl-NL" sz="2000" b="1" dirty="0">
                <a:solidFill>
                  <a:srgbClr val="051737"/>
                </a:solidFill>
                <a:latin typeface="Arial"/>
              </a:rPr>
              <a:t>2100 </a:t>
            </a:r>
            <a:r>
              <a:rPr lang="nl-NL" sz="2000" b="1" dirty="0" err="1">
                <a:solidFill>
                  <a:srgbClr val="051737"/>
                </a:solidFill>
                <a:latin typeface="Arial"/>
              </a:rPr>
              <a:t>mT</a:t>
            </a:r>
            <a:r>
              <a:rPr lang="nl-NL" sz="2000" b="1" dirty="0">
                <a:solidFill>
                  <a:srgbClr val="051737"/>
                </a:solidFill>
                <a:latin typeface="Arial"/>
              </a:rPr>
              <a:t>?</a:t>
            </a:r>
          </a:p>
          <a:p>
            <a:r>
              <a:rPr lang="nl-NL" sz="2000" b="1" dirty="0">
                <a:solidFill>
                  <a:srgbClr val="051737"/>
                </a:solidFill>
                <a:latin typeface="Arial"/>
              </a:rPr>
              <a:t>2800 </a:t>
            </a:r>
            <a:r>
              <a:rPr lang="nl-NL" sz="2000" b="1" dirty="0" err="1">
                <a:solidFill>
                  <a:srgbClr val="051737"/>
                </a:solidFill>
                <a:latin typeface="Arial"/>
              </a:rPr>
              <a:t>mT</a:t>
            </a:r>
            <a:r>
              <a:rPr lang="nl-NL" sz="2000" b="1" dirty="0">
                <a:solidFill>
                  <a:srgbClr val="051737"/>
                </a:solidFill>
                <a:latin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5968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D5F2E81-CA73-41D8-834C-1BF077D534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BLADE REPLACEMENT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5132F0-4332-4B7F-941F-2B477E89C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COLLABORATION WITH TWD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91252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EC02926-D699-4BE2-94D0-53B0D3E58D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0C83D1-6BE9-4BA5-B1E6-6C1539875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197726" cy="867276"/>
          </a:xfrm>
        </p:spPr>
        <p:txBody>
          <a:bodyPr/>
          <a:lstStyle/>
          <a:p>
            <a:r>
              <a:rPr lang="nl-NL" dirty="0"/>
              <a:t>BLADE REPLACEMENT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983DFC-CF5C-4EB7-9250-1B597F13E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8" name="Afbeelding 7" descr="Afbeelding met monitor, tekening&#10;&#10;Automatisch gegenereerde beschrijving">
            <a:extLst>
              <a:ext uri="{FF2B5EF4-FFF2-40B4-BE49-F238E27FC236}">
                <a16:creationId xmlns:a16="http://schemas.microsoft.com/office/drawing/2014/main" id="{565BB065-D9BB-4769-B1B1-8687ADEEDC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5014" y="359170"/>
            <a:ext cx="1536700" cy="800556"/>
          </a:xfrm>
          <a:prstGeom prst="rect">
            <a:avLst/>
          </a:prstGeom>
        </p:spPr>
      </p:pic>
      <p:pic>
        <p:nvPicPr>
          <p:cNvPr id="6" name="Picture 16">
            <a:extLst>
              <a:ext uri="{FF2B5EF4-FFF2-40B4-BE49-F238E27FC236}">
                <a16:creationId xmlns:a16="http://schemas.microsoft.com/office/drawing/2014/main" id="{D50BD31B-ACBC-4596-8A22-9977FC33DE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85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1A3714E-849A-43E8-B889-FA702AEDC3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MOTION COMPENSATED</a:t>
            </a:r>
          </a:p>
          <a:p>
            <a:r>
              <a:rPr lang="nl-NL" dirty="0"/>
              <a:t>PILE GRIPPER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7470361-E2E6-4B86-8075-86D1DA94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COLLABORATION WITH TWD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6223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2A1351E-98D9-4F91-9BD5-BDA9506163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AE5C13-9C5F-4688-90B8-3EC8F23FF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4450185" cy="867276"/>
          </a:xfrm>
        </p:spPr>
        <p:txBody>
          <a:bodyPr/>
          <a:lstStyle/>
          <a:p>
            <a:r>
              <a:rPr lang="nl-NL" dirty="0"/>
              <a:t>MOTION COMPENSATED GRIPPER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E3CD0-EA67-4526-92DA-03EB00AA5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Afbeelding 5" descr="Afbeelding met monitor, tekening&#10;&#10;Automatisch gegenereerde beschrijving">
            <a:extLst>
              <a:ext uri="{FF2B5EF4-FFF2-40B4-BE49-F238E27FC236}">
                <a16:creationId xmlns:a16="http://schemas.microsoft.com/office/drawing/2014/main" id="{E72CAE3C-584B-410E-804A-B995EAA95E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5014" y="359170"/>
            <a:ext cx="1536700" cy="800556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5A9315B2-47B5-481A-8E2F-FC9FE841B7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278F0D6-C204-446A-8BD3-3B63ED9255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838" y="1403775"/>
            <a:ext cx="6784868" cy="396044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41EF25E4-F865-45AE-B5C7-EF6EF63ABB3B}"/>
              </a:ext>
            </a:extLst>
          </p:cNvPr>
          <p:cNvSpPr/>
          <p:nvPr/>
        </p:nvSpPr>
        <p:spPr>
          <a:xfrm>
            <a:off x="11468100" y="6146800"/>
            <a:ext cx="723900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497009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BM stijl">
      <a:dk1>
        <a:srgbClr val="051642"/>
      </a:dk1>
      <a:lt1>
        <a:srgbClr val="FFFFFF"/>
      </a:lt1>
      <a:dk2>
        <a:srgbClr val="051642"/>
      </a:dk2>
      <a:lt2>
        <a:srgbClr val="FFFFFF"/>
      </a:lt2>
      <a:accent1>
        <a:srgbClr val="FFFFFF"/>
      </a:accent1>
      <a:accent2>
        <a:srgbClr val="051642"/>
      </a:accent2>
      <a:accent3>
        <a:srgbClr val="808285"/>
      </a:accent3>
      <a:accent4>
        <a:srgbClr val="F4792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7149</TotalTime>
  <Words>294</Words>
  <Application>Microsoft Office PowerPoint</Application>
  <PresentationFormat>Breedbeeld</PresentationFormat>
  <Paragraphs>106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3" baseType="lpstr">
      <vt:lpstr>Arial</vt:lpstr>
      <vt:lpstr>Calibri</vt:lpstr>
      <vt:lpstr>Wingdings</vt:lpstr>
      <vt:lpstr>Kantoorthema</vt:lpstr>
      <vt:lpstr>PowerPoint-presentatie</vt:lpstr>
      <vt:lpstr>PowerPoint-presentatie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WELL INTERVENTION</vt:lpstr>
      <vt:lpstr>PowerPoint-presentatie</vt:lpstr>
      <vt:lpstr>CONDUCTOR PIPE REMOVAL</vt:lpstr>
      <vt:lpstr>CONDUCTOR PIPE REMOVAL</vt:lpstr>
      <vt:lpstr>PowerPoint-presentatie</vt:lpstr>
      <vt:lpstr>WIND FEEDER SOLUTION</vt:lpstr>
      <vt:lpstr>WIND FEEDER SOLUTION</vt:lpstr>
      <vt:lpstr>PowerPoint-presentatie</vt:lpstr>
      <vt:lpstr>PowerPoint-presentatie</vt:lpstr>
      <vt:lpstr>WIND FEEDER SOLUTION</vt:lpstr>
      <vt:lpstr>WIND FEEDER SOLUTION</vt:lpstr>
      <vt:lpstr>WIND FEEDER SOLUTION</vt:lpstr>
      <vt:lpstr>WIND FEEDER SOLUTION</vt:lpstr>
      <vt:lpstr>PowerPoint-presentatie</vt:lpstr>
      <vt:lpstr>BLADE REPLACEMENT</vt:lpstr>
      <vt:lpstr>PowerPoint-presentatie</vt:lpstr>
      <vt:lpstr>MOTION COMPENSATED GRIPPER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Elvira Jansen</dc:creator>
  <cp:lastModifiedBy>Elvira Jansen</cp:lastModifiedBy>
  <cp:revision>233</cp:revision>
  <dcterms:created xsi:type="dcterms:W3CDTF">2019-05-31T10:03:00Z</dcterms:created>
  <dcterms:modified xsi:type="dcterms:W3CDTF">2020-04-17T11:02:12Z</dcterms:modified>
</cp:coreProperties>
</file>